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"/>
  </p:notesMasterIdLst>
  <p:handoutMasterIdLst>
    <p:handoutMasterId r:id="rId7"/>
  </p:handoutMasterIdLst>
  <p:sldIdLst>
    <p:sldId id="257" r:id="rId2"/>
    <p:sldId id="322" r:id="rId3"/>
    <p:sldId id="400" r:id="rId4"/>
    <p:sldId id="401" r:id="rId5"/>
  </p:sldIdLst>
  <p:sldSz cx="9144000" cy="6858000" type="screen4x3"/>
  <p:notesSz cx="7010400" cy="92964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2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02"/>
    <a:srgbClr val="0303FF"/>
    <a:srgbClr val="FF1C1C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278" autoAdjust="0"/>
  </p:normalViewPr>
  <p:slideViewPr>
    <p:cSldViewPr>
      <p:cViewPr varScale="1">
        <p:scale>
          <a:sx n="113" d="100"/>
          <a:sy n="113" d="100"/>
        </p:scale>
        <p:origin x="1452" y="96"/>
      </p:cViewPr>
      <p:guideLst>
        <p:guide orient="horz" pos="2523"/>
        <p:guide pos="2245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10.09.2019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10.09.2019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9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32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5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hyperlink" Target="https://github.com/ifnspaml/Components-Loss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6.png"/><Relationship Id="rId21" Type="http://schemas.microsoft.com/office/2007/relationships/media" Target="../media/media11.wav"/><Relationship Id="rId34" Type="http://schemas.openxmlformats.org/officeDocument/2006/relationships/image" Target="../media/image11.png"/><Relationship Id="rId42" Type="http://schemas.openxmlformats.org/officeDocument/2006/relationships/image" Target="../media/image19.png"/><Relationship Id="rId47" Type="http://schemas.openxmlformats.org/officeDocument/2006/relationships/image" Target="../media/image24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openxmlformats.org/officeDocument/2006/relationships/slideLayout" Target="../slideLayouts/slideLayout3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image" Target="../media/image9.png"/><Relationship Id="rId37" Type="http://schemas.openxmlformats.org/officeDocument/2006/relationships/image" Target="../media/image14.png"/><Relationship Id="rId40" Type="http://schemas.openxmlformats.org/officeDocument/2006/relationships/image" Target="../media/image17.png"/><Relationship Id="rId45" Type="http://schemas.openxmlformats.org/officeDocument/2006/relationships/image" Target="../media/image22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tags" Target="../tags/tag5.xml"/><Relationship Id="rId36" Type="http://schemas.openxmlformats.org/officeDocument/2006/relationships/image" Target="../media/image13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image" Target="../media/image8.png"/><Relationship Id="rId44" Type="http://schemas.openxmlformats.org/officeDocument/2006/relationships/image" Target="../media/image2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tags" Target="../tags/tag4.xml"/><Relationship Id="rId30" Type="http://schemas.openxmlformats.org/officeDocument/2006/relationships/notesSlide" Target="../notesSlides/notesSlide3.xml"/><Relationship Id="rId35" Type="http://schemas.openxmlformats.org/officeDocument/2006/relationships/image" Target="../media/image12.png"/><Relationship Id="rId43" Type="http://schemas.openxmlformats.org/officeDocument/2006/relationships/image" Target="../media/image20.png"/><Relationship Id="rId48" Type="http://schemas.openxmlformats.org/officeDocument/2006/relationships/image" Target="../media/image25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image" Target="../media/image10.png"/><Relationship Id="rId38" Type="http://schemas.openxmlformats.org/officeDocument/2006/relationships/image" Target="../media/image15.png"/><Relationship Id="rId46" Type="http://schemas.openxmlformats.org/officeDocument/2006/relationships/image" Target="../media/image23.png"/><Relationship Id="rId20" Type="http://schemas.openxmlformats.org/officeDocument/2006/relationships/audio" Target="../media/media10.wav"/><Relationship Id="rId4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20.wav"/><Relationship Id="rId18" Type="http://schemas.openxmlformats.org/officeDocument/2006/relationships/audio" Target="../media/media22.wav"/><Relationship Id="rId26" Type="http://schemas.openxmlformats.org/officeDocument/2006/relationships/audio" Target="../media/media26.wav"/><Relationship Id="rId39" Type="http://schemas.openxmlformats.org/officeDocument/2006/relationships/image" Target="../media/image18.png"/><Relationship Id="rId21" Type="http://schemas.microsoft.com/office/2007/relationships/media" Target="../media/media24.wav"/><Relationship Id="rId34" Type="http://schemas.openxmlformats.org/officeDocument/2006/relationships/image" Target="../media/image11.png"/><Relationship Id="rId42" Type="http://schemas.openxmlformats.org/officeDocument/2006/relationships/image" Target="../media/image21.png"/><Relationship Id="rId47" Type="http://schemas.openxmlformats.org/officeDocument/2006/relationships/image" Target="../media/image13.png"/><Relationship Id="rId7" Type="http://schemas.microsoft.com/office/2007/relationships/media" Target="../media/media17.wav"/><Relationship Id="rId2" Type="http://schemas.openxmlformats.org/officeDocument/2006/relationships/audio" Target="../media/media14.wav"/><Relationship Id="rId16" Type="http://schemas.openxmlformats.org/officeDocument/2006/relationships/audio" Target="../media/media21.wav"/><Relationship Id="rId29" Type="http://schemas.openxmlformats.org/officeDocument/2006/relationships/slideLayout" Target="../slideLayouts/slideLayout3.xml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microsoft.com/office/2007/relationships/media" Target="../media/media19.wav"/><Relationship Id="rId24" Type="http://schemas.openxmlformats.org/officeDocument/2006/relationships/audio" Target="../media/media25.wav"/><Relationship Id="rId32" Type="http://schemas.openxmlformats.org/officeDocument/2006/relationships/image" Target="../media/image9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5" Type="http://schemas.microsoft.com/office/2007/relationships/media" Target="../media/media16.wav"/><Relationship Id="rId15" Type="http://schemas.microsoft.com/office/2007/relationships/media" Target="../media/media21.wav"/><Relationship Id="rId23" Type="http://schemas.microsoft.com/office/2007/relationships/media" Target="../media/media25.wav"/><Relationship Id="rId28" Type="http://schemas.openxmlformats.org/officeDocument/2006/relationships/tags" Target="../tags/tag7.xml"/><Relationship Id="rId36" Type="http://schemas.openxmlformats.org/officeDocument/2006/relationships/image" Target="../media/image15.png"/><Relationship Id="rId10" Type="http://schemas.openxmlformats.org/officeDocument/2006/relationships/audio" Target="../media/media18.wav"/><Relationship Id="rId19" Type="http://schemas.microsoft.com/office/2007/relationships/media" Target="../media/media23.wav"/><Relationship Id="rId31" Type="http://schemas.openxmlformats.org/officeDocument/2006/relationships/image" Target="../media/image8.png"/><Relationship Id="rId44" Type="http://schemas.openxmlformats.org/officeDocument/2006/relationships/image" Target="../media/image23.png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Relationship Id="rId22" Type="http://schemas.openxmlformats.org/officeDocument/2006/relationships/audio" Target="../media/media24.wav"/><Relationship Id="rId27" Type="http://schemas.openxmlformats.org/officeDocument/2006/relationships/tags" Target="../tags/tag6.xml"/><Relationship Id="rId30" Type="http://schemas.openxmlformats.org/officeDocument/2006/relationships/notesSlide" Target="../notesSlides/notesSlide4.xml"/><Relationship Id="rId35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8" Type="http://schemas.openxmlformats.org/officeDocument/2006/relationships/audio" Target="../media/media17.wav"/><Relationship Id="rId3" Type="http://schemas.microsoft.com/office/2007/relationships/media" Target="../media/media15.wav"/><Relationship Id="rId12" Type="http://schemas.openxmlformats.org/officeDocument/2006/relationships/audio" Target="../media/media19.wav"/><Relationship Id="rId17" Type="http://schemas.microsoft.com/office/2007/relationships/media" Target="../media/media22.wav"/><Relationship Id="rId25" Type="http://schemas.microsoft.com/office/2007/relationships/media" Target="../media/media26.wav"/><Relationship Id="rId33" Type="http://schemas.openxmlformats.org/officeDocument/2006/relationships/image" Target="../media/image10.png"/><Relationship Id="rId38" Type="http://schemas.openxmlformats.org/officeDocument/2006/relationships/image" Target="../media/image17.png"/><Relationship Id="rId46" Type="http://schemas.openxmlformats.org/officeDocument/2006/relationships/image" Target="../media/image12.png"/><Relationship Id="rId20" Type="http://schemas.openxmlformats.org/officeDocument/2006/relationships/audio" Target="../media/media23.wav"/><Relationship Id="rId4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to the Paper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Components Loss for Neural Networks </a:t>
            </a:r>
            <a:br>
              <a:rPr lang="en-US" dirty="0" smtClean="0"/>
            </a:br>
            <a:r>
              <a:rPr lang="en-US" dirty="0" smtClean="0"/>
              <a:t>in Mask-Based Speech Enhancement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u="sng" dirty="0" smtClean="0"/>
              <a:t>Ziyi Xu</a:t>
            </a:r>
            <a:r>
              <a:rPr lang="de-DE" dirty="0" smtClean="0"/>
              <a:t>, Samy Elshamy, Ziyue Zhao,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“Components Loss for Neural Networks in Mask-Based Speech Enhancement”.</a:t>
            </a:r>
          </a:p>
          <a:p>
            <a:pPr marL="177800" lvl="1" indent="-177800"/>
            <a:r>
              <a:rPr lang="en-US" dirty="0" smtClean="0"/>
              <a:t>All the audio demos are using files from the test dataset in the presence of pedestrian (PED) noise at 10dB signal-to-noise ratio (SNR) level. The audios include speech from both female and male test speakers. </a:t>
            </a:r>
          </a:p>
          <a:p>
            <a:pPr marL="177800" lvl="1" indent="-177800"/>
            <a:r>
              <a:rPr lang="en-US" dirty="0" smtClean="0"/>
              <a:t>We generate the audio demos for different parameters     and    . Click on the </a:t>
            </a:r>
            <a:r>
              <a:rPr lang="en-US" b="1" dirty="0" smtClean="0"/>
              <a:t>loudspeaker symbols </a:t>
            </a:r>
            <a:r>
              <a:rPr lang="en-US" dirty="0" smtClean="0"/>
              <a:t>beside the curves in Fig. 5 and the ones under TABLE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 </a:t>
            </a:r>
            <a:r>
              <a:rPr lang="en-US" dirty="0" smtClean="0"/>
              <a:t>to play the corresponding audio demos.</a:t>
            </a:r>
          </a:p>
          <a:p>
            <a:pPr marL="177800" lvl="1" indent="-177800"/>
            <a:r>
              <a:rPr lang="en-US" dirty="0"/>
              <a:t>The equation number, table number, and figure number in </a:t>
            </a:r>
            <a:r>
              <a:rPr lang="en-US" dirty="0" smtClean="0"/>
              <a:t>these </a:t>
            </a:r>
            <a:r>
              <a:rPr lang="en-US" dirty="0"/>
              <a:t>demos are referred to the corresponding equation, table, and figure in the paper, respectively</a:t>
            </a:r>
            <a:r>
              <a:rPr lang="en-US" dirty="0" smtClean="0"/>
              <a:t>.</a:t>
            </a:r>
          </a:p>
          <a:p>
            <a:pPr marL="177800" lvl="1" indent="-177800"/>
            <a:r>
              <a:rPr lang="en-US" dirty="0" smtClean="0"/>
              <a:t>The proposed components loss (CL) is easy to implement and code is provided at:</a:t>
            </a:r>
          </a:p>
          <a:p>
            <a:pPr marL="0" lvl="1" indent="0" algn="ctr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github.com/ifnspaml/Components-Loss</a:t>
            </a:r>
            <a:endParaRPr lang="en-US" dirty="0"/>
          </a:p>
          <a:p>
            <a:pPr marL="177800" lvl="1" indent="-177800"/>
            <a:r>
              <a:rPr lang="en-US" dirty="0"/>
              <a:t>If </a:t>
            </a:r>
            <a:r>
              <a:rPr lang="en-US" dirty="0" smtClean="0"/>
              <a:t>you use the losses and/or the scripts in your research, please cite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619672" y="4653136"/>
            <a:ext cx="6912718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@article{xu2019Comploss,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author </a:t>
            </a:r>
            <a:r>
              <a:rPr lang="en-US" altLang="en-US" sz="1200" dirty="0"/>
              <a:t>= {Z. Xu, S. Elshamy, Z. Zhao and T. Fingscheidt},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title </a:t>
            </a:r>
            <a:r>
              <a:rPr lang="en-US" altLang="en-US" sz="1200" dirty="0"/>
              <a:t>= {{Components Loss for Neural Networks in Mask-Based Speech Enhancement</a:t>
            </a:r>
            <a:r>
              <a:rPr lang="en-US" altLang="en-US" sz="1200" dirty="0" smtClean="0"/>
              <a:t>}},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journal </a:t>
            </a:r>
            <a:r>
              <a:rPr lang="en-US" altLang="en-US" sz="1200" dirty="0"/>
              <a:t>= {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 preprint 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: 1908.05087</a:t>
            </a:r>
            <a:r>
              <a:rPr lang="en-US" altLang="en-US" sz="1200" dirty="0" smtClean="0"/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year </a:t>
            </a:r>
            <a:r>
              <a:rPr lang="en-US" altLang="en-US" sz="1200" dirty="0"/>
              <a:t>= {2019},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month </a:t>
            </a:r>
            <a:r>
              <a:rPr lang="en-US" altLang="en-US" sz="1200" dirty="0"/>
              <a:t>= {Aug.} }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36128"/>
            <a:ext cx="143238" cy="1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6" y="2379747"/>
            <a:ext cx="140190" cy="227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126771" y="6021288"/>
            <a:ext cx="4721085" cy="1513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48861"/>
            <a:ext cx="6804248" cy="1386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34776" y="4262289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_hat_M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0116" y="5820120"/>
            <a:ext cx="201168" cy="201168"/>
          </a:xfrm>
          <a:prstGeom prst="rect">
            <a:avLst/>
          </a:prstGeom>
        </p:spPr>
      </p:pic>
      <p:pic>
        <p:nvPicPr>
          <p:cNvPr id="3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4884" y="1925826"/>
            <a:ext cx="201168" cy="201168"/>
          </a:xfrm>
          <a:prstGeom prst="rect">
            <a:avLst/>
          </a:prstGeom>
        </p:spPr>
      </p:pic>
      <p:pic>
        <p:nvPicPr>
          <p:cNvPr id="5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8664" y="1850838"/>
            <a:ext cx="201168" cy="201168"/>
          </a:xfrm>
          <a:prstGeom prst="rect">
            <a:avLst/>
          </a:prstGeom>
        </p:spPr>
      </p:pic>
      <p:pic>
        <p:nvPicPr>
          <p:cNvPr id="6" name="s_hat_M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5565" y="5817254"/>
            <a:ext cx="201168" cy="201168"/>
          </a:xfrm>
          <a:prstGeom prst="rect">
            <a:avLst/>
          </a:prstGeom>
        </p:spPr>
      </p:pic>
      <p:pic>
        <p:nvPicPr>
          <p:cNvPr id="7" name="s_hat_M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9865" y="5817244"/>
            <a:ext cx="201168" cy="201168"/>
          </a:xfrm>
          <a:prstGeom prst="rect">
            <a:avLst/>
          </a:prstGeom>
        </p:spPr>
      </p:pic>
      <p:pic>
        <p:nvPicPr>
          <p:cNvPr id="8" name="s_hat_M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700" y="5817244"/>
            <a:ext cx="201168" cy="201168"/>
          </a:xfrm>
          <a:prstGeom prst="rect">
            <a:avLst/>
          </a:prstGeom>
        </p:spPr>
      </p:pic>
      <p:pic>
        <p:nvPicPr>
          <p:cNvPr id="10" name="s_hat_M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1535" y="5817244"/>
            <a:ext cx="201168" cy="201168"/>
          </a:xfrm>
          <a:prstGeom prst="rect">
            <a:avLst/>
          </a:prstGeom>
        </p:spPr>
      </p:pic>
      <p:pic>
        <p:nvPicPr>
          <p:cNvPr id="11" name="s_hat_M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6024" y="5817244"/>
            <a:ext cx="201168" cy="201168"/>
          </a:xfrm>
          <a:prstGeom prst="rect">
            <a:avLst/>
          </a:prstGeom>
        </p:spPr>
      </p:pic>
      <p:pic>
        <p:nvPicPr>
          <p:cNvPr id="12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3014" y="2181257"/>
            <a:ext cx="201168" cy="201168"/>
          </a:xfrm>
          <a:prstGeom prst="rect">
            <a:avLst/>
          </a:prstGeom>
        </p:spPr>
      </p:pic>
      <p:pic>
        <p:nvPicPr>
          <p:cNvPr id="13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732" y="2378405"/>
            <a:ext cx="201168" cy="201168"/>
          </a:xfrm>
          <a:prstGeom prst="rect">
            <a:avLst/>
          </a:prstGeom>
        </p:spPr>
      </p:pic>
      <p:pic>
        <p:nvPicPr>
          <p:cNvPr id="14" name="s_hat_M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744" y="5811478"/>
            <a:ext cx="201168" cy="201168"/>
          </a:xfrm>
          <a:prstGeom prst="rect">
            <a:avLst/>
          </a:prstGeom>
        </p:spPr>
      </p:pic>
      <p:pic>
        <p:nvPicPr>
          <p:cNvPr id="16" name="s_hat_M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8344" y="2883032"/>
            <a:ext cx="201168" cy="201168"/>
          </a:xfrm>
          <a:prstGeom prst="rect">
            <a:avLst/>
          </a:prstGeom>
        </p:spPr>
      </p:pic>
      <p:pic>
        <p:nvPicPr>
          <p:cNvPr id="17" name="s_hat_M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2995" y="3124173"/>
            <a:ext cx="201168" cy="201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5420" y="930640"/>
            <a:ext cx="1368152" cy="1715922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26" name="TextBox 25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643516" y="3386301"/>
            <a:ext cx="201168" cy="16804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010510" y="3386348"/>
            <a:ext cx="1489482" cy="208774"/>
            <a:chOff x="-468137" y="3850846"/>
            <a:chExt cx="1489482" cy="20877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-468137" y="3909609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34" name="s_hat_M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349207" y="3850846"/>
              <a:ext cx="201168" cy="201168"/>
            </a:xfrm>
            <a:prstGeom prst="rect">
              <a:avLst/>
            </a:prstGeom>
          </p:spPr>
        </p:pic>
        <p:pic>
          <p:nvPicPr>
            <p:cNvPr id="36" name="s_hat_M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15721" y="3850846"/>
              <a:ext cx="201168" cy="201168"/>
            </a:xfrm>
            <a:prstGeom prst="rect">
              <a:avLst/>
            </a:prstGeom>
          </p:spPr>
        </p:pic>
        <p:pic>
          <p:nvPicPr>
            <p:cNvPr id="40" name="s_hat_M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7765" y="3850846"/>
              <a:ext cx="201168" cy="201168"/>
            </a:xfrm>
            <a:prstGeom prst="rect">
              <a:avLst/>
            </a:prstGeom>
          </p:spPr>
        </p:pic>
        <p:pic>
          <p:nvPicPr>
            <p:cNvPr id="41" name="s_hat_M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1251" y="3850846"/>
              <a:ext cx="201168" cy="201168"/>
            </a:xfrm>
            <a:prstGeom prst="rect">
              <a:avLst/>
            </a:prstGeom>
          </p:spPr>
        </p:pic>
        <p:pic>
          <p:nvPicPr>
            <p:cNvPr id="43" name="s_hat_M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0177" y="3854260"/>
              <a:ext cx="201168" cy="201168"/>
            </a:xfrm>
            <a:prstGeom prst="rect">
              <a:avLst/>
            </a:prstGeom>
          </p:spPr>
        </p:pic>
        <p:pic>
          <p:nvPicPr>
            <p:cNvPr id="44" name="s_hat_M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84737" y="3858452"/>
              <a:ext cx="201168" cy="201168"/>
            </a:xfrm>
            <a:prstGeom prst="rect">
              <a:avLst/>
            </a:prstGeom>
          </p:spPr>
        </p:pic>
      </p:grpSp>
      <p:pic>
        <p:nvPicPr>
          <p:cNvPr id="45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114" y="5814156"/>
            <a:ext cx="201168" cy="201168"/>
          </a:xfrm>
          <a:prstGeom prst="rect">
            <a:avLst/>
          </a:prstGeom>
        </p:spPr>
      </p:pic>
      <p:pic>
        <p:nvPicPr>
          <p:cNvPr id="46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9240" y="5811478"/>
            <a:ext cx="201168" cy="201168"/>
          </a:xfrm>
          <a:prstGeom prst="rect">
            <a:avLst/>
          </a:prstGeom>
        </p:spPr>
      </p:pic>
      <p:pic>
        <p:nvPicPr>
          <p:cNvPr id="47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2122" y="5811478"/>
            <a:ext cx="201168" cy="201168"/>
          </a:xfrm>
          <a:prstGeom prst="rect">
            <a:avLst/>
          </a:prstGeom>
        </p:spPr>
      </p:pic>
      <p:pic>
        <p:nvPicPr>
          <p:cNvPr id="48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18447" y="5811478"/>
            <a:ext cx="201168" cy="201168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3321179" y="6087911"/>
            <a:ext cx="4356737" cy="181106"/>
            <a:chOff x="3321179" y="6087911"/>
            <a:chExt cx="4356737" cy="181106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71" name="Oval 70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350552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3" name="Oval 72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318513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4133912" y="327867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44383" y="3109186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Female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79305"/>
            <a:ext cx="6804248" cy="1386218"/>
          </a:xfrm>
          <a:prstGeom prst="rect">
            <a:avLst/>
          </a:prstGeom>
        </p:spPr>
      </p:pic>
      <p:pic>
        <p:nvPicPr>
          <p:cNvPr id="18" name="s_hat_F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09840" y="5850564"/>
            <a:ext cx="201168" cy="201168"/>
          </a:xfrm>
          <a:prstGeom prst="rect">
            <a:avLst/>
          </a:prstGeom>
        </p:spPr>
      </p:pic>
      <p:pic>
        <p:nvPicPr>
          <p:cNvPr id="19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7264" y="1905702"/>
            <a:ext cx="201168" cy="201168"/>
          </a:xfrm>
          <a:prstGeom prst="rect">
            <a:avLst/>
          </a:prstGeom>
        </p:spPr>
      </p:pic>
      <p:pic>
        <p:nvPicPr>
          <p:cNvPr id="20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83394" y="1841668"/>
            <a:ext cx="201168" cy="201168"/>
          </a:xfrm>
          <a:prstGeom prst="rect">
            <a:avLst/>
          </a:prstGeom>
        </p:spPr>
      </p:pic>
      <p:pic>
        <p:nvPicPr>
          <p:cNvPr id="21" name="s_hat_F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6432" y="5845839"/>
            <a:ext cx="201168" cy="201168"/>
          </a:xfrm>
          <a:prstGeom prst="rect">
            <a:avLst/>
          </a:prstGeom>
        </p:spPr>
      </p:pic>
      <p:pic>
        <p:nvPicPr>
          <p:cNvPr id="22" name="s_hat_F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8854" y="5845839"/>
            <a:ext cx="201168" cy="201168"/>
          </a:xfrm>
          <a:prstGeom prst="rect">
            <a:avLst/>
          </a:prstGeom>
        </p:spPr>
      </p:pic>
      <p:pic>
        <p:nvPicPr>
          <p:cNvPr id="23" name="s_hat_F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4110" y="5847729"/>
            <a:ext cx="201168" cy="201168"/>
          </a:xfrm>
          <a:prstGeom prst="rect">
            <a:avLst/>
          </a:prstGeom>
        </p:spPr>
      </p:pic>
      <p:pic>
        <p:nvPicPr>
          <p:cNvPr id="24" name="s_hat_F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1986" y="5845839"/>
            <a:ext cx="201168" cy="201168"/>
          </a:xfrm>
          <a:prstGeom prst="rect">
            <a:avLst/>
          </a:prstGeom>
        </p:spPr>
      </p:pic>
      <p:pic>
        <p:nvPicPr>
          <p:cNvPr id="25" name="s_hat_F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3557" y="5845839"/>
            <a:ext cx="201168" cy="201168"/>
          </a:xfrm>
          <a:prstGeom prst="rect">
            <a:avLst/>
          </a:prstGeom>
        </p:spPr>
      </p:pic>
      <p:pic>
        <p:nvPicPr>
          <p:cNvPr id="27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40748" y="2177237"/>
            <a:ext cx="201168" cy="201168"/>
          </a:xfrm>
          <a:prstGeom prst="rect">
            <a:avLst/>
          </a:prstGeom>
        </p:spPr>
      </p:pic>
      <p:pic>
        <p:nvPicPr>
          <p:cNvPr id="28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8937" y="2398028"/>
            <a:ext cx="201168" cy="201168"/>
          </a:xfrm>
          <a:prstGeom prst="rect">
            <a:avLst/>
          </a:prstGeom>
        </p:spPr>
      </p:pic>
      <p:pic>
        <p:nvPicPr>
          <p:cNvPr id="29" name="s_hat_F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6218" y="5845839"/>
            <a:ext cx="201168" cy="201168"/>
          </a:xfrm>
          <a:prstGeom prst="rect">
            <a:avLst/>
          </a:prstGeom>
        </p:spPr>
      </p:pic>
      <p:pic>
        <p:nvPicPr>
          <p:cNvPr id="30" name="s_hat_F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9985" y="2895602"/>
            <a:ext cx="201168" cy="201168"/>
          </a:xfrm>
          <a:prstGeom prst="rect">
            <a:avLst/>
          </a:prstGeom>
        </p:spPr>
      </p:pic>
      <p:pic>
        <p:nvPicPr>
          <p:cNvPr id="32" name="s_hat_F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6577" y="3127410"/>
            <a:ext cx="201168" cy="2011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8073" y="935873"/>
            <a:ext cx="1368152" cy="1715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5028" y="3319980"/>
            <a:ext cx="201168" cy="181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953916" y="3373168"/>
            <a:ext cx="1539289" cy="203530"/>
            <a:chOff x="-252536" y="3801733"/>
            <a:chExt cx="1539289" cy="2035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252536" y="3861048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44" name="s_hat_F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27300" y="3804095"/>
              <a:ext cx="201168" cy="201168"/>
            </a:xfrm>
            <a:prstGeom prst="rect">
              <a:avLst/>
            </a:prstGeom>
          </p:spPr>
        </p:pic>
        <p:pic>
          <p:nvPicPr>
            <p:cNvPr id="45" name="s_hat_F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6789" y="3804095"/>
              <a:ext cx="201168" cy="201168"/>
            </a:xfrm>
            <a:prstGeom prst="rect">
              <a:avLst/>
            </a:prstGeom>
          </p:spPr>
        </p:pic>
        <p:pic>
          <p:nvPicPr>
            <p:cNvPr id="46" name="s_hat_F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7675" y="3802285"/>
              <a:ext cx="201168" cy="201168"/>
            </a:xfrm>
            <a:prstGeom prst="rect">
              <a:avLst/>
            </a:prstGeom>
          </p:spPr>
        </p:pic>
        <p:pic>
          <p:nvPicPr>
            <p:cNvPr id="47" name="s_hat_F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8561" y="3802285"/>
              <a:ext cx="201168" cy="201168"/>
            </a:xfrm>
            <a:prstGeom prst="rect">
              <a:avLst/>
            </a:prstGeom>
          </p:spPr>
        </p:pic>
        <p:pic>
          <p:nvPicPr>
            <p:cNvPr id="48" name="s_hat_F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85585" y="3801733"/>
              <a:ext cx="201168" cy="201168"/>
            </a:xfrm>
            <a:prstGeom prst="rect">
              <a:avLst/>
            </a:prstGeom>
          </p:spPr>
        </p:pic>
        <p:pic>
          <p:nvPicPr>
            <p:cNvPr id="49" name="s_hat_F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42073" y="3802285"/>
              <a:ext cx="201168" cy="201168"/>
            </a:xfrm>
            <a:prstGeom prst="rect">
              <a:avLst/>
            </a:prstGeom>
          </p:spPr>
        </p:pic>
      </p:grpSp>
      <p:pic>
        <p:nvPicPr>
          <p:cNvPr id="50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551" y="5845839"/>
            <a:ext cx="201168" cy="201168"/>
          </a:xfrm>
          <a:prstGeom prst="rect">
            <a:avLst/>
          </a:prstGeom>
        </p:spPr>
      </p:pic>
      <p:pic>
        <p:nvPicPr>
          <p:cNvPr id="51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807" y="5845839"/>
            <a:ext cx="201168" cy="201168"/>
          </a:xfrm>
          <a:prstGeom prst="rect">
            <a:avLst/>
          </a:prstGeom>
        </p:spPr>
      </p:pic>
      <p:pic>
        <p:nvPicPr>
          <p:cNvPr id="52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5164" y="5845839"/>
            <a:ext cx="201168" cy="201168"/>
          </a:xfrm>
          <a:prstGeom prst="rect">
            <a:avLst/>
          </a:prstGeom>
        </p:spPr>
      </p:pic>
      <p:pic>
        <p:nvPicPr>
          <p:cNvPr id="53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4708" y="5845839"/>
            <a:ext cx="201168" cy="201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770" y="6071917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9" name="Group 68"/>
          <p:cNvGrpSpPr/>
          <p:nvPr/>
        </p:nvGrpSpPr>
        <p:grpSpPr>
          <a:xfrm>
            <a:off x="3309840" y="6057693"/>
            <a:ext cx="4356737" cy="181106"/>
            <a:chOff x="3321179" y="6087911"/>
            <a:chExt cx="4356737" cy="18110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78739" y="4293096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87" name="Oval 86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Oval 88"/>
          <p:cNvSpPr/>
          <p:nvPr/>
        </p:nvSpPr>
        <p:spPr>
          <a:xfrm>
            <a:off x="349790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0" name="Oval 89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420104" y="3688768"/>
            <a:ext cx="326905" cy="10428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13225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3" name="Rectangle 92"/>
          <p:cNvSpPr/>
          <p:nvPr/>
        </p:nvSpPr>
        <p:spPr>
          <a:xfrm>
            <a:off x="4114266" y="3290298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36367" y="3102051"/>
            <a:ext cx="326905" cy="10428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0.49118"/>
  <p:tag name="LATEXADDIN" val="\documentclass{article}&#10;\usepackage{amsmath}&#10;\pagestyle{empty}&#10;\begin{document}&#10;&#10;$\alpha$&#10;&#10;&#10;\end{document}"/>
  <p:tag name="IGUANATEXSIZE" val="20"/>
  <p:tag name="IGUANATEXCURSOR" val="88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8.99134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6249</TotalTime>
  <Words>433</Words>
  <Application>Microsoft Office PowerPoint</Application>
  <PresentationFormat>On-screen Show (4:3)</PresentationFormat>
  <Paragraphs>35</Paragraphs>
  <Slides>4</Slides>
  <Notes>4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Times New Roman</vt:lpstr>
      <vt:lpstr>Wingdings</vt:lpstr>
      <vt:lpstr>Standarddesign</vt:lpstr>
      <vt:lpstr>Audio Demos to the Paper  Components Loss for Neural Networks  in Mask-Based Speech Enhancement</vt:lpstr>
      <vt:lpstr>1 Introduction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Ziyi Xu</cp:lastModifiedBy>
  <cp:revision>1291</cp:revision>
  <cp:lastPrinted>2019-09-10T08:22:11Z</cp:lastPrinted>
  <dcterms:created xsi:type="dcterms:W3CDTF">2015-11-29T14:23:31Z</dcterms:created>
  <dcterms:modified xsi:type="dcterms:W3CDTF">2019-09-10T10:03:51Z</dcterms:modified>
</cp:coreProperties>
</file>